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Average"/>
      <p:regular r:id="rId17"/>
    </p:embeddedFont>
    <p:embeddedFont>
      <p:font typeface="Oswald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6FAADD2E-5FA3-4E7C-9E2E-1F6054049BC6}">
  <a:tblStyle styleId="{6FAADD2E-5FA3-4E7C-9E2E-1F6054049BC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Average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Oswald-bold.fntdata"/><Relationship Id="rId6" Type="http://schemas.openxmlformats.org/officeDocument/2006/relationships/slide" Target="slides/slide1.xml"/><Relationship Id="rId18" Type="http://schemas.openxmlformats.org/officeDocument/2006/relationships/font" Target="fonts/Oswald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4a5774b256_0_2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4a5774b256_0_2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Colors + terminology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4a5774b256_0_2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4a5774b256_0_2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Have a strength/weakness chart for TR, use TR as model for other pie charts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4a5774b256_0_2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4a5774b256_0_2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4a6f53af7c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4a6f53af7c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4aa2304f3a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4aa2304f3a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4aa2304f3a_1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4aa2304f3a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4a5774b256_0_2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4a5774b256_0_2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4a5774b256_0_2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4a5774b256_0_2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More info for pros and cons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4a5774b256_0_2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4a5774b256_0_2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4a5774b256_0_2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4a5774b256_0_2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Have all colors be the same, make </a:t>
            </a:r>
            <a:r>
              <a:rPr lang="en"/>
              <a:t>terminology</a:t>
            </a:r>
            <a:r>
              <a:rPr lang="en"/>
              <a:t> correlate 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9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Relationship Id="rId4" Type="http://schemas.openxmlformats.org/officeDocument/2006/relationships/image" Target="../media/image10.png"/><Relationship Id="rId5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Donor Research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"/>
          <p:cNvSpPr txBox="1"/>
          <p:nvPr>
            <p:ph type="title"/>
          </p:nvPr>
        </p:nvSpPr>
        <p:spPr>
          <a:xfrm>
            <a:off x="311700" y="776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Financials</a:t>
            </a:r>
            <a:endParaRPr/>
          </a:p>
        </p:txBody>
      </p:sp>
      <p:pic>
        <p:nvPicPr>
          <p:cNvPr id="122" name="Google Shape;122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650300"/>
            <a:ext cx="4146351" cy="2320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85838" y="650300"/>
            <a:ext cx="4246461" cy="2320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538325" y="3066850"/>
            <a:ext cx="3990975" cy="207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Financial- Team Rubicon</a:t>
            </a:r>
            <a:endParaRPr/>
          </a:p>
        </p:txBody>
      </p:sp>
      <p:sp>
        <p:nvSpPr>
          <p:cNvPr id="130" name="Google Shape;130;p23"/>
          <p:cNvSpPr txBox="1"/>
          <p:nvPr>
            <p:ph idx="1" type="body"/>
          </p:nvPr>
        </p:nvSpPr>
        <p:spPr>
          <a:xfrm>
            <a:off x="311700" y="1152475"/>
            <a:ext cx="3245700" cy="36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On average, the other organizations had individual/private contributions as highest percent</a:t>
            </a:r>
            <a:endParaRPr/>
          </a:p>
        </p:txBody>
      </p:sp>
      <p:pic>
        <p:nvPicPr>
          <p:cNvPr id="131" name="Google Shape;131;p23" title="Points scored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46904" y="1097450"/>
            <a:ext cx="5274000" cy="3261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Ways to donate money	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time donation - a payment to the organization that is only made once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Monthly pledges and sponsorships - committing be giving a fixed amount of money for an extended time period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Honor and memorial gifts - donating in the name/honor of a loved one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Workplace giving - contributions from payroll that are matched by one’s company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Offline donations - donations mailed in or arranged by phone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Planned or Legacy giving - a donation arranged to be allocated at future date (usually granted once donor passes)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Corporate sponsors and partnerships - for-profits that join with non-profits for social and philanthropic initiatives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Stocks - long appreciated securities (stock, bonds, mutual funds, etc…) donated directly to non-profit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Other methods of support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Gift catalogs - buying essential goods and services through the non-profit’s catalog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Peer-to-peer and Personal fundraising - fundraising for the non-profit using the tools it provides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Gifts in kind - donating essential goods and services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Advocating - becoming a voice for the organization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Food Drives - organizing, volunteering, or fundraising for stockpiling and delivering food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Donating cars - donating old vehicles to the non-profit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</a:pPr>
            <a:r>
              <a:rPr lang="en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Purchase proceeds - shopping at the non-profit or with an affiliate of the non-profit that sends its proceeds to the cause</a:t>
            </a:r>
            <a:endParaRPr sz="1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Other Non-Profit Website’s Strengths</a:t>
            </a:r>
            <a:endParaRPr/>
          </a:p>
        </p:txBody>
      </p:sp>
      <p:graphicFrame>
        <p:nvGraphicFramePr>
          <p:cNvPr id="78" name="Google Shape;78;p16"/>
          <p:cNvGraphicFramePr/>
          <p:nvPr/>
        </p:nvGraphicFramePr>
        <p:xfrm>
          <a:off x="311675" y="11287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{6FAADD2E-5FA3-4E7C-9E2E-1F6054049BC6}</a:tableStyleId>
              </a:tblPr>
              <a:tblGrid>
                <a:gridCol w="1704125"/>
                <a:gridCol w="1704125"/>
                <a:gridCol w="1704125"/>
                <a:gridCol w="1704125"/>
                <a:gridCol w="1704125"/>
              </a:tblGrid>
              <a:tr h="10156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EA9999"/>
                          </a:solidFill>
                        </a:rPr>
                        <a:t>Easy to Find Donation Pages</a:t>
                      </a:r>
                      <a:endParaRPr>
                        <a:solidFill>
                          <a:srgbClr val="EA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EA9999"/>
                        </a:solidFill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EA9999"/>
                          </a:solidFill>
                        </a:rPr>
                        <a:t>Multiple donation buttons and ways to donate</a:t>
                      </a:r>
                      <a:endParaRPr>
                        <a:solidFill>
                          <a:srgbClr val="EA9999"/>
                        </a:solidFill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EA9999"/>
                          </a:solidFill>
                        </a:rPr>
                        <a:t>FAQ about donating</a:t>
                      </a:r>
                      <a:endParaRPr>
                        <a:solidFill>
                          <a:srgbClr val="EA9999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EA9999"/>
                        </a:solidFill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EA9999"/>
                          </a:solidFill>
                        </a:rPr>
                        <a:t>Where the donation goes to</a:t>
                      </a:r>
                      <a:endParaRPr>
                        <a:solidFill>
                          <a:srgbClr val="EA9999"/>
                        </a:solidFill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EA9999"/>
                          </a:solidFill>
                        </a:rPr>
                        <a:t>Good Corporate Partner pages</a:t>
                      </a:r>
                      <a:endParaRPr>
                        <a:solidFill>
                          <a:srgbClr val="EA9999"/>
                        </a:solidFill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65550">
                <a:tc>
                  <a:txBody>
                    <a:bodyPr>
                      <a:noAutofit/>
                    </a:bodyPr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ASPCA 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Habitat for Humanity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Teach for America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Feeding America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Disabled American Vets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ASPCA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Habitat for Humanity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ASPCA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Feeding America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Feeding America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World Vision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Disabled American Vets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Habitat for Humanity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Feeding America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World Vision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Habitat for Humanity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Other Non-Profit Website’s </a:t>
            </a:r>
            <a:r>
              <a:rPr lang="en"/>
              <a:t>Weaknesses</a:t>
            </a:r>
            <a:endParaRPr/>
          </a:p>
        </p:txBody>
      </p:sp>
      <p:graphicFrame>
        <p:nvGraphicFramePr>
          <p:cNvPr id="84" name="Google Shape;84;p17"/>
          <p:cNvGraphicFramePr/>
          <p:nvPr/>
        </p:nvGraphicFramePr>
        <p:xfrm>
          <a:off x="530125" y="10177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{6FAADD2E-5FA3-4E7C-9E2E-1F6054049BC6}</a:tableStyleId>
              </a:tblPr>
              <a:tblGrid>
                <a:gridCol w="2086100"/>
                <a:gridCol w="2086100"/>
                <a:gridCol w="2086100"/>
                <a:gridCol w="2086100"/>
              </a:tblGrid>
              <a:tr h="8362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EA9999"/>
                          </a:solidFill>
                        </a:rPr>
                        <a:t>Not enough information about each way of donating</a:t>
                      </a:r>
                      <a:endParaRPr>
                        <a:solidFill>
                          <a:srgbClr val="EA9999"/>
                        </a:solidFill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EA9999"/>
                          </a:solidFill>
                        </a:rPr>
                        <a:t>No descriptions on what each amount pays for</a:t>
                      </a:r>
                      <a:endParaRPr>
                        <a:solidFill>
                          <a:srgbClr val="EA9999"/>
                        </a:solidFill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EA9999"/>
                          </a:solidFill>
                        </a:rPr>
                        <a:t>No online donation cap off</a:t>
                      </a:r>
                      <a:endParaRPr>
                        <a:solidFill>
                          <a:srgbClr val="EA9999"/>
                        </a:solidFill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EA9999"/>
                          </a:solidFill>
                        </a:rPr>
                        <a:t>Optional fees/have to become a member to donate</a:t>
                      </a:r>
                      <a:endParaRPr>
                        <a:solidFill>
                          <a:srgbClr val="EA9999"/>
                        </a:solidFill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19550">
                <a:tc>
                  <a:txBody>
                    <a:bodyPr>
                      <a:noAutofit/>
                    </a:bodyPr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Feeding America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World Vision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Disabled American Vets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Teach for America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Habitat for Humanity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Teach for America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World Vision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Disabled American Vets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ASPCA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Teach for America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Feeding America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Disabled American Vets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World Vision 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Disabled Vets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85" name="Google Shape;8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76425" y="3413825"/>
            <a:ext cx="1971275" cy="1570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269950" y="1945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Website Pros</a:t>
            </a:r>
            <a:endParaRPr/>
          </a:p>
        </p:txBody>
      </p:sp>
      <p:sp>
        <p:nvSpPr>
          <p:cNvPr id="91" name="Google Shape;91;p18"/>
          <p:cNvSpPr txBox="1"/>
          <p:nvPr>
            <p:ph idx="1" type="body"/>
          </p:nvPr>
        </p:nvSpPr>
        <p:spPr>
          <a:xfrm>
            <a:off x="192075" y="767225"/>
            <a:ext cx="4392600" cy="412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Habitat for Humanity:</a:t>
            </a:r>
            <a:endParaRPr b="1"/>
          </a:p>
          <a:p>
            <a:pPr indent="-317500" lvl="0" marL="457200" rtl="0" algn="l"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Corporate specific program information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-317500" lvl="0" marL="457200" rtl="0" algn="l"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en" sz="1400"/>
              <a:t>All the ways to donate in one place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400"/>
          </a:p>
        </p:txBody>
      </p:sp>
      <p:pic>
        <p:nvPicPr>
          <p:cNvPr id="92" name="Google Shape;9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9175" y="1599351"/>
            <a:ext cx="3507276" cy="1419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9175" y="3374725"/>
            <a:ext cx="3507274" cy="1615649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8"/>
          <p:cNvSpPr txBox="1"/>
          <p:nvPr/>
        </p:nvSpPr>
        <p:spPr>
          <a:xfrm>
            <a:off x="4434225" y="784975"/>
            <a:ext cx="4392600" cy="42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Feeding America</a:t>
            </a:r>
            <a:r>
              <a:rPr b="1"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:</a:t>
            </a:r>
            <a:endParaRPr b="1"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Each donation amount gives a summary of how many meals it will help provide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</a:pPr>
            <a:r>
              <a:rPr lang="en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Minimalistic, easy to navigate Donation page with engaging colors</a:t>
            </a:r>
            <a:endParaRPr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pic>
        <p:nvPicPr>
          <p:cNvPr id="95" name="Google Shape;95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119983" y="1949471"/>
            <a:ext cx="3021086" cy="161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Individual Donation Page</a:t>
            </a:r>
            <a:endParaRPr/>
          </a:p>
        </p:txBody>
      </p:sp>
      <p:sp>
        <p:nvSpPr>
          <p:cNvPr id="101" name="Google Shape;101;p19"/>
          <p:cNvSpPr txBox="1"/>
          <p:nvPr>
            <p:ph idx="1" type="body"/>
          </p:nvPr>
        </p:nvSpPr>
        <p:spPr>
          <a:xfrm>
            <a:off x="311700" y="1152475"/>
            <a:ext cx="4122600" cy="36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Pros 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Straightforward and understandable on how to give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 list steps on how to donate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 list how your contribution will help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Donation FAQ</a:t>
            </a:r>
            <a:endParaRPr/>
          </a:p>
        </p:txBody>
      </p:sp>
      <p:sp>
        <p:nvSpPr>
          <p:cNvPr id="102" name="Google Shape;102;p19"/>
          <p:cNvSpPr txBox="1"/>
          <p:nvPr/>
        </p:nvSpPr>
        <p:spPr>
          <a:xfrm>
            <a:off x="4818325" y="1181575"/>
            <a:ext cx="3949800" cy="36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Cons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Usually did not list an online donation limit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Not all the sites have a donation related help number listed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Corporate </a:t>
            </a:r>
            <a:r>
              <a:rPr lang="en"/>
              <a:t>Partners Donation</a:t>
            </a:r>
            <a:r>
              <a:rPr lang="en"/>
              <a:t> Page</a:t>
            </a:r>
            <a:endParaRPr/>
          </a:p>
        </p:txBody>
      </p:sp>
      <p:sp>
        <p:nvSpPr>
          <p:cNvPr id="108" name="Google Shape;108;p20"/>
          <p:cNvSpPr txBox="1"/>
          <p:nvPr>
            <p:ph idx="1" type="body"/>
          </p:nvPr>
        </p:nvSpPr>
        <p:spPr>
          <a:xfrm>
            <a:off x="311700" y="1152475"/>
            <a:ext cx="4122600" cy="36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Pros 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Contact information is listed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Easy to find through the give pages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Was able to search for corporate donors through a search bar on most of the organizations’ sites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All had lists of corporate sponsors</a:t>
            </a:r>
            <a:endParaRPr/>
          </a:p>
        </p:txBody>
      </p:sp>
      <p:sp>
        <p:nvSpPr>
          <p:cNvPr id="109" name="Google Shape;109;p20"/>
          <p:cNvSpPr txBox="1"/>
          <p:nvPr/>
        </p:nvSpPr>
        <p:spPr>
          <a:xfrm>
            <a:off x="4818325" y="1181575"/>
            <a:ext cx="3949800" cy="36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Cons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Not all sites described this type of giving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Sometimes hard to find </a:t>
            </a:r>
            <a:r>
              <a:rPr i="1"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IF</a:t>
            </a: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 give page was hard to find too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Most only had about 1 form of contact (i.e. email or phone)</a:t>
            </a:r>
            <a:endParaRPr sz="18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/>
          <p:nvPr>
            <p:ph type="title"/>
          </p:nvPr>
        </p:nvSpPr>
        <p:spPr>
          <a:xfrm>
            <a:off x="311700" y="776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Financials</a:t>
            </a:r>
            <a:endParaRPr/>
          </a:p>
        </p:txBody>
      </p:sp>
      <p:pic>
        <p:nvPicPr>
          <p:cNvPr id="115" name="Google Shape;115;p21" title="Points scored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802700"/>
            <a:ext cx="4008276" cy="2478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21" title="Points scored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13076" y="802700"/>
            <a:ext cx="4678524" cy="28928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